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Aloys Portafaix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5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3-27T14:26:30.261">
    <p:pos x="6000" y="0"/>
    <p:text>How was the data collected for depth?</p:text>
  </p:cm>
</p:cmLst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68df2023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268df2023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1a51215dd7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1a51215dd7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268df2023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268df2023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1a51215dd7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1a51215dd7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NYU Hands: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[Kinect v1] </a:t>
            </a:r>
            <a:r>
              <a:rPr lang="en"/>
              <a:t>Structured Light works by projecting a known pattern of light onto an object and then analyzing the distortion of the pattern in the reflected light to calculate a depth map of the object1. This method is used in the Kinect v1.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[Kinect v2] </a:t>
            </a:r>
            <a:r>
              <a:rPr lang="en"/>
              <a:t>Time of Flight, on the other hand, works by illuminating a scene with modulated light and then measuring the time it takes for the light to travel from the camera to the scene and back to calculate a depth map2. This method is used in the Kinect v2.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ICVL Hands: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[Intel Creative Depth Sensor] </a:t>
            </a:r>
            <a:r>
              <a:rPr lang="en"/>
              <a:t>Stereo Depth Sensor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27a81cab6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27a81cab6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google.com/url?sa=i&amp;url=https%3A%2F%2Fwww.researchgate.net%2Ffigure%2FOpenPose-architecture-utilizing-1-VGG-19-feature-extractor-and-2-4-2-passes-of_fig1_340963703&amp;psig=AOvVaw1a0rM1nkx00aNgYKg8snS7&amp;ust=1679999816646000&amp;source=images&amp;cd=vfe&amp;ved=0CBAQjRxqFwoTCOj0gpT1-_0CFQAAAAAdAAAAAB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https://www.google.com/url?sa=i&amp;url=https%3A%2F%2Flearnopencv.com%2Fhand-keypoint-detection-using-deep-learning-and-opencv%2F&amp;psig=AOvVaw1PUaMaILVkHidE_EQyukcx&amp;ust=1679999538837000&amp;source=images&amp;cd=vfe&amp;ved=0CAwQjRxqFwoTCOjg9I_0-_0CFQAAAAAdAAAAABAD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https://github.com/geaxgx/depthai_hand_tracker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27a81cab6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27a81cab6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268df2023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268df2023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27a81cab6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27a81cab6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27a81cab6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27a81cab6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7a81cab6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27a81cab6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1.xml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Meeting 1: </a:t>
            </a:r>
            <a:endParaRPr sz="40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80"/>
              <a:t>Enforcing Correct Hand Positioning during X-Rays</a:t>
            </a:r>
            <a:endParaRPr sz="268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163" name="Google Shape;163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Other attempts: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Automated Classification of Radiographic Positioning of Hand X-Rays Using a Deep Neural Network 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Doesn't really address the issue: classifies the view of the hand X-Rays after capture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Hand and finger X-ray positioning device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Uses a physical device for hand positioning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Hand immobilizing and positioning apparatus for x-ray examinations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Same as previous</a:t>
            </a:r>
            <a:endParaRPr/>
          </a:p>
        </p:txBody>
      </p:sp>
      <p:sp>
        <p:nvSpPr>
          <p:cNvPr id="164" name="Google Shape;164;p22"/>
          <p:cNvSpPr txBox="1"/>
          <p:nvPr/>
        </p:nvSpPr>
        <p:spPr>
          <a:xfrm>
            <a:off x="0" y="4681800"/>
            <a:ext cx="838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Lato"/>
                <a:ea typeface="Lato"/>
                <a:cs typeface="Lato"/>
                <a:sym typeface="Lato"/>
              </a:rPr>
              <a:t>Saun, Tomas J. “Automated Classification of Radiographic Positioning of Hand X-Rays Using a Deep Neural Network.” </a:t>
            </a:r>
            <a:r>
              <a:rPr i="1" lang="en" sz="600">
                <a:latin typeface="Lato"/>
                <a:ea typeface="Lato"/>
                <a:cs typeface="Lato"/>
                <a:sym typeface="Lato"/>
              </a:rPr>
              <a:t>Plastic surgery (Oakville, Ont.)</a:t>
            </a:r>
            <a:r>
              <a:rPr lang="en" sz="600">
                <a:latin typeface="Lato"/>
                <a:ea typeface="Lato"/>
                <a:cs typeface="Lato"/>
                <a:sym typeface="Lato"/>
              </a:rPr>
              <a:t> vol. 29,2 (2021): 75-80. doi:10.1177/2292550321997012</a:t>
            </a:r>
            <a:endParaRPr sz="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Lato"/>
                <a:ea typeface="Lato"/>
                <a:cs typeface="Lato"/>
                <a:sym typeface="Lato"/>
              </a:rPr>
              <a:t>Richard, G., Eaton., John, J., Keyser. (1984). Hand and finger X-ray positioning device.</a:t>
            </a:r>
            <a:endParaRPr sz="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Lato"/>
                <a:ea typeface="Lato"/>
                <a:cs typeface="Lato"/>
                <a:sym typeface="Lato"/>
              </a:rPr>
              <a:t>Peter, E., Buckland. "Hand immobilizing and positioning apparatus for x-ray examinations."  null (1994).</a:t>
            </a:r>
            <a:endParaRPr sz="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Information</a:t>
            </a:r>
            <a:endParaRPr/>
          </a:p>
        </p:txBody>
      </p:sp>
      <p:sp>
        <p:nvSpPr>
          <p:cNvPr id="170" name="Google Shape;170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March 15: Concordia GCS Innovation Fund - 50k CAD -&gt; </a:t>
            </a:r>
            <a:r>
              <a:rPr b="1" lang="en">
                <a:solidFill>
                  <a:srgbClr val="FF0000"/>
                </a:solidFill>
              </a:rPr>
              <a:t>FAIL</a:t>
            </a:r>
            <a:endParaRPr b="1">
              <a:solidFill>
                <a:srgbClr val="FF0000"/>
              </a:solidFill>
            </a:endParaRPr>
          </a:p>
        </p:txBody>
      </p:sp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4163" y="2785550"/>
            <a:ext cx="2855675" cy="214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Information Correction</a:t>
            </a:r>
            <a:endParaRPr/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729450" y="20062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Camera has stereo-depth, not time of flight.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Might struggle if lighting isn't good.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Solution: Ring light included in tripod.</a:t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750" y="1171825"/>
            <a:ext cx="3303100" cy="20826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/>
        </p:nvSpPr>
        <p:spPr>
          <a:xfrm>
            <a:off x="0" y="4923600"/>
            <a:ext cx="67623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/>
              <a:t>https://www.seeedstudio.com/blog/2020/07/03/3d-imaging-technology-comparison-tof-time-of-flight-vs-stereo-vision-m/</a:t>
            </a:r>
            <a:endParaRPr sz="500"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850" y="3254500"/>
            <a:ext cx="5341125" cy="166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</a:t>
            </a:r>
            <a:r>
              <a:rPr lang="en"/>
              <a:t> Review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Hand Pose Estimation Datasets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NYU Hands (RGBD)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ICVL Hands (Depth only)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COCO Whole Body (RGB)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MSRA Hand Dataset (RGBD)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5863" y="3677225"/>
            <a:ext cx="7375869" cy="101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838050" y="4614875"/>
            <a:ext cx="7471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latin typeface="Lato"/>
                <a:ea typeface="Lato"/>
                <a:cs typeface="Lato"/>
                <a:sym typeface="Lato"/>
              </a:rPr>
              <a:t>NYU Hands Dataset Example </a:t>
            </a:r>
            <a:endParaRPr i="1"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5675" y="1127700"/>
            <a:ext cx="3014723" cy="200784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/>
        </p:nvSpPr>
        <p:spPr>
          <a:xfrm>
            <a:off x="5540988" y="3072813"/>
            <a:ext cx="2984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latin typeface="Lato"/>
                <a:ea typeface="Lato"/>
                <a:cs typeface="Lato"/>
                <a:sym typeface="Lato"/>
              </a:rPr>
              <a:t>COCO Whole Body </a:t>
            </a:r>
            <a:r>
              <a:rPr i="1" lang="en" sz="900">
                <a:latin typeface="Lato"/>
                <a:ea typeface="Lato"/>
                <a:cs typeface="Lato"/>
                <a:sym typeface="Lato"/>
              </a:rPr>
              <a:t>Dataset Example </a:t>
            </a:r>
            <a:endParaRPr i="1"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 Pose Estimation Models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Google MediaPipe Hand Estimation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CMU OpenPose </a:t>
            </a:r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3900" y="1734700"/>
            <a:ext cx="3341926" cy="128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4526" y="2171888"/>
            <a:ext cx="1171050" cy="158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27550" y="3203825"/>
            <a:ext cx="4320775" cy="1677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729450" y="2078875"/>
            <a:ext cx="5046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Efficient Virtual View Selection for 3D Hand Pose Estimation [SOTA on benchmarks]</a:t>
            </a:r>
            <a:endParaRPr/>
          </a:p>
        </p:txBody>
      </p:sp>
      <p:sp>
        <p:nvSpPr>
          <p:cNvPr id="121" name="Google Shape;121;p17"/>
          <p:cNvSpPr txBox="1"/>
          <p:nvPr/>
        </p:nvSpPr>
        <p:spPr>
          <a:xfrm>
            <a:off x="0" y="4851000"/>
            <a:ext cx="2159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Lato"/>
                <a:ea typeface="Lato"/>
                <a:cs typeface="Lato"/>
                <a:sym typeface="Lato"/>
              </a:rPr>
              <a:t>https://arxiv.org/pdf/2203.15458v1.pdf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1175" y="822350"/>
            <a:ext cx="2736800" cy="178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 rotWithShape="1">
          <a:blip r:embed="rId4">
            <a:alphaModFix/>
          </a:blip>
          <a:srcRect b="0" l="0" r="0" t="9788"/>
          <a:stretch/>
        </p:blipFill>
        <p:spPr>
          <a:xfrm>
            <a:off x="1450900" y="2909250"/>
            <a:ext cx="6804850" cy="170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129" name="Google Shape;129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Most Common </a:t>
            </a:r>
            <a:r>
              <a:rPr lang="en"/>
              <a:t>Hand Positions: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 View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Oblique View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Lateral View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Other: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Lateral fan view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Lateral flexion view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Nørgaard projection</a:t>
            </a:r>
            <a:endParaRPr/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6" y="536700"/>
            <a:ext cx="6999699" cy="443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 txBox="1"/>
          <p:nvPr/>
        </p:nvSpPr>
        <p:spPr>
          <a:xfrm>
            <a:off x="0" y="4869800"/>
            <a:ext cx="9144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https://radiopaedia.org/articles/hand-series</a:t>
            </a:r>
            <a:endParaRPr sz="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137" name="Google Shape;137;p19"/>
          <p:cNvSpPr txBox="1"/>
          <p:nvPr>
            <p:ph idx="1" type="body"/>
          </p:nvPr>
        </p:nvSpPr>
        <p:spPr>
          <a:xfrm>
            <a:off x="729450" y="2078875"/>
            <a:ext cx="7688700" cy="25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 View: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/>
              <a:t>patient is seated alongside the table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/>
              <a:t>the affected arm if possible is flexed at 90° so the arm and hand can rest on the table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/>
              <a:t>the affected hand is placed, palm down on the image receptor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/>
              <a:t>shoulder, elbow, and wrist should all be in the transverse plane, perpendicular to the central beam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/>
              <a:t>the hand and elbow should be at shoulder height which makes radius and ulna parallel (lowering the arm makes radius cross the ulna and thus relative shortening of radius)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Constraints: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 hand key-points must be in the same plane.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Elbow must be on the same plane as the tip of the </a:t>
            </a:r>
            <a:r>
              <a:rPr lang="en"/>
              <a:t>middle</a:t>
            </a:r>
            <a:r>
              <a:rPr lang="en"/>
              <a:t> finger and the wrist.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Hand plane must be parallel to table plane (table plane can be detected using depth sensor)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Maybe some space between fingers &gt; 5 deg ?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Middle finger and elbow must be aligned with beam. Any ideas? If beam is always red, might be possible.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 rotWithShape="1">
          <a:blip r:embed="rId3">
            <a:alphaModFix/>
          </a:blip>
          <a:srcRect b="0" l="0" r="65564" t="0"/>
          <a:stretch/>
        </p:blipFill>
        <p:spPr>
          <a:xfrm>
            <a:off x="7998524" y="734025"/>
            <a:ext cx="926976" cy="170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0" y="4869800"/>
            <a:ext cx="9144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https://radiopaedia.org/articles/hand-series</a:t>
            </a:r>
            <a:endParaRPr sz="600"/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1989" y="734025"/>
            <a:ext cx="2556661" cy="17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0"/>
          <p:cNvSpPr txBox="1"/>
          <p:nvPr>
            <p:ph idx="1" type="body"/>
          </p:nvPr>
        </p:nvSpPr>
        <p:spPr>
          <a:xfrm>
            <a:off x="729450" y="2078875"/>
            <a:ext cx="7688700" cy="28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Oblique View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patient is seated alongside the table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affected arm if possible is flexed at 90° so the arm and hand can rest on the table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hand is rotated externally by 45 degrees from the basic PA position with fingers kept in extension and parallel to image receptor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shoulder, elbow, and wrist should all be in the transverse plane, perpendicular to the central beam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 hand and elbow should be at shoulder height which makes radius and ulna parallel (lowering the arm makes radius cross the ulna and thus relative shortening of radius)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Constraints: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 hand key-points must be in the same plane.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Elbow to wrist line must be parallel to table. 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Hand plane must be oblique (40-50 deg) to table plane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Maybe some space between fingers &gt; 5 deg ?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Elbow to wrist must be aligned with beam</a:t>
            </a:r>
            <a:endParaRPr/>
          </a:p>
        </p:txBody>
      </p:sp>
      <p:pic>
        <p:nvPicPr>
          <p:cNvPr id="147" name="Google Shape;1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0925" y="780313"/>
            <a:ext cx="2417800" cy="161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0700" y="780325"/>
            <a:ext cx="900590" cy="161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 txBox="1"/>
          <p:nvPr>
            <p:ph idx="1" type="body"/>
          </p:nvPr>
        </p:nvSpPr>
        <p:spPr>
          <a:xfrm>
            <a:off x="729450" y="2078875"/>
            <a:ext cx="7688700" cy="28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Lateral View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patient is seated alongside the table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hand is externally rotated by 90 degrees from the PA position so that the palm is perpendicular to the image receptor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fingers are kept extended with thumb abducted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fingers should ideally be separated to minimize superimposition and increase diagnostic information contained in the image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Constraints: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Little finger, wrist and elbow must be in the same plane (Plane A). Plane A must be perpendicular to the table plane.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 the sagittal plane*, fingers except thumb must be separated at PIP by 15-20 degs.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Tip of thumb and index must be &lt; 1cm distance (ie touching)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Plane A must be aligned with beam.</a:t>
            </a:r>
            <a:endParaRPr/>
          </a:p>
        </p:txBody>
      </p:sp>
      <p:pic>
        <p:nvPicPr>
          <p:cNvPr id="155" name="Google Shape;1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0775" y="730000"/>
            <a:ext cx="798350" cy="167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9025" y="730000"/>
            <a:ext cx="2506425" cy="16709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1"/>
          <p:cNvSpPr txBox="1"/>
          <p:nvPr/>
        </p:nvSpPr>
        <p:spPr>
          <a:xfrm>
            <a:off x="5245200" y="4820400"/>
            <a:ext cx="3898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*Sagittal plane where the coronal plane is a PA view of the hand.</a:t>
            </a:r>
            <a:endParaRPr sz="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